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66F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37C5-E00C-4B5A-91BF-D4C2091A4D9E}" type="datetimeFigureOut">
              <a:rPr lang="sr-Latn-CS" smtClean="0"/>
              <a:pPr/>
              <a:t>17.4.2016</a:t>
            </a:fld>
            <a:endParaRPr lang="sr-Latn-C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8CB9-F649-4B3E-A282-6C2036A840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37C5-E00C-4B5A-91BF-D4C2091A4D9E}" type="datetimeFigureOut">
              <a:rPr lang="sr-Latn-CS" smtClean="0"/>
              <a:pPr/>
              <a:t>17.4.2016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8CB9-F649-4B3E-A282-6C2036A840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37C5-E00C-4B5A-91BF-D4C2091A4D9E}" type="datetimeFigureOut">
              <a:rPr lang="sr-Latn-CS" smtClean="0"/>
              <a:pPr/>
              <a:t>17.4.2016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8CB9-F649-4B3E-A282-6C2036A840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37C5-E00C-4B5A-91BF-D4C2091A4D9E}" type="datetimeFigureOut">
              <a:rPr lang="sr-Latn-CS" smtClean="0"/>
              <a:pPr/>
              <a:t>17.4.2016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8CB9-F649-4B3E-A282-6C2036A840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37C5-E00C-4B5A-91BF-D4C2091A4D9E}" type="datetimeFigureOut">
              <a:rPr lang="sr-Latn-CS" smtClean="0"/>
              <a:pPr/>
              <a:t>17.4.2016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8CB9-F649-4B3E-A282-6C2036A840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37C5-E00C-4B5A-91BF-D4C2091A4D9E}" type="datetimeFigureOut">
              <a:rPr lang="sr-Latn-CS" smtClean="0"/>
              <a:pPr/>
              <a:t>17.4.2016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8CB9-F649-4B3E-A282-6C2036A840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37C5-E00C-4B5A-91BF-D4C2091A4D9E}" type="datetimeFigureOut">
              <a:rPr lang="sr-Latn-CS" smtClean="0"/>
              <a:pPr/>
              <a:t>17.4.2016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8CB9-F649-4B3E-A282-6C2036A840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37C5-E00C-4B5A-91BF-D4C2091A4D9E}" type="datetimeFigureOut">
              <a:rPr lang="sr-Latn-CS" smtClean="0"/>
              <a:pPr/>
              <a:t>17.4.2016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8CB9-F649-4B3E-A282-6C2036A840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37C5-E00C-4B5A-91BF-D4C2091A4D9E}" type="datetimeFigureOut">
              <a:rPr lang="sr-Latn-CS" smtClean="0"/>
              <a:pPr/>
              <a:t>17.4.2016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8CB9-F649-4B3E-A282-6C2036A840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37C5-E00C-4B5A-91BF-D4C2091A4D9E}" type="datetimeFigureOut">
              <a:rPr lang="sr-Latn-CS" smtClean="0"/>
              <a:pPr/>
              <a:t>17.4.2016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8CB9-F649-4B3E-A282-6C2036A840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37C5-E00C-4B5A-91BF-D4C2091A4D9E}" type="datetimeFigureOut">
              <a:rPr lang="sr-Latn-CS" smtClean="0"/>
              <a:pPr/>
              <a:t>17.4.2016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A48CB9-F649-4B3E-A282-6C2036A84042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6B37C5-E00C-4B5A-91BF-D4C2091A4D9E}" type="datetimeFigureOut">
              <a:rPr lang="sr-Latn-CS" smtClean="0"/>
              <a:pPr/>
              <a:t>17.4.2016</a:t>
            </a:fld>
            <a:endParaRPr lang="sr-Latn-C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A48CB9-F649-4B3E-A282-6C2036A84042}" type="slidenum">
              <a:rPr lang="sr-Latn-CS" smtClean="0"/>
              <a:pPr/>
              <a:t>‹#›</a:t>
            </a:fld>
            <a:endParaRPr lang="sr-Latn-C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92275"/>
            <a:ext cx="9144000" cy="760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3200" b="0" i="0" u="none" strike="noStrike" cap="none" normalizeH="0" baseline="0" dirty="0" smtClean="0">
                <a:ln>
                  <a:solidFill>
                    <a:schemeClr val="accent1"/>
                  </a:solidFill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СРБИЈА деспота ЂУРЂА БРАНКОВИЋА (1427-1456)</a:t>
            </a:r>
            <a:endParaRPr kumimoji="0" lang="sr-Latn-CS" sz="3200" b="0" i="0" u="none" strike="noStrike" cap="none" normalizeH="0" baseline="0" dirty="0" smtClean="0">
              <a:ln>
                <a:solidFill>
                  <a:schemeClr val="accent1"/>
                </a:solidFill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Титулу деспота добија од византијског цара Јована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VIII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Син Вука Бранковић и Маре 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Лазаревић</a:t>
            </a:r>
            <a:endParaRPr kumimoji="0" lang="sr-Cyrl-C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20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ПОРОДИЦА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Супруга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Јерина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Кантакузин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 Солуна = ,,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Проклета Јерина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”,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кћерке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Мара и Катарина,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сина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Стефан, Гргур и Лазар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НАСТАВЉА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ујакову 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ПОЛИТИКУ ДВОСТРУКОГ ВАЗАЛСТВА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као потврду своје верности мора да уда старију кћер Мару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 султана Мурата 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сина Стефана за таоца, а млађу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Катарину удаје за рођака мађарског краља Жигмунда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словеначког грофа Урлиха Цељског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420888"/>
            <a:ext cx="2304256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772816"/>
            <a:ext cx="2592288" cy="1657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ight Arrow 7"/>
          <p:cNvSpPr/>
          <p:nvPr/>
        </p:nvSpPr>
        <p:spPr>
          <a:xfrm>
            <a:off x="285720" y="1785926"/>
            <a:ext cx="171451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400" dirty="0" smtClean="0">
                <a:solidFill>
                  <a:schemeClr val="tx1"/>
                </a:solidFill>
              </a:rPr>
              <a:t>Вук Бранковић</a:t>
            </a:r>
            <a:endParaRPr lang="sr-Latn-CS" sz="14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9824" y="3861048"/>
            <a:ext cx="1584176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Up Arrow Callout 10"/>
          <p:cNvSpPr/>
          <p:nvPr/>
        </p:nvSpPr>
        <p:spPr>
          <a:xfrm>
            <a:off x="7884368" y="6309320"/>
            <a:ext cx="1008112" cy="54868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>
                <a:solidFill>
                  <a:schemeClr val="bg1"/>
                </a:solidFill>
              </a:rPr>
              <a:t>Мара</a:t>
            </a:r>
            <a:endParaRPr lang="sr-Latn-CS" dirty="0">
              <a:solidFill>
                <a:schemeClr val="bg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8316416" y="980728"/>
            <a:ext cx="82758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400" dirty="0" smtClean="0">
                <a:solidFill>
                  <a:schemeClr val="tx1"/>
                </a:solidFill>
              </a:rPr>
              <a:t>Ђурђе</a:t>
            </a:r>
            <a:endParaRPr lang="sr-Latn-CS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71800" y="3068960"/>
            <a:ext cx="35326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16" name="Right Arrow Callout 15"/>
          <p:cNvSpPr/>
          <p:nvPr/>
        </p:nvSpPr>
        <p:spPr>
          <a:xfrm>
            <a:off x="5652120" y="2780928"/>
            <a:ext cx="576064" cy="504056"/>
          </a:xfrm>
          <a:prstGeom prst="rightArrowCallout">
            <a:avLst>
              <a:gd name="adj1" fmla="val 25000"/>
              <a:gd name="adj2" fmla="val 25000"/>
              <a:gd name="adj3" fmla="val 0"/>
              <a:gd name="adj4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smtClean="0">
                <a:solidFill>
                  <a:schemeClr val="tx1"/>
                </a:solidFill>
              </a:rPr>
              <a:t>грб</a:t>
            </a:r>
            <a:endParaRPr lang="sr-Latn-CS" sz="1600" dirty="0">
              <a:solidFill>
                <a:schemeClr val="tx1"/>
              </a:solidFill>
            </a:endParaRPr>
          </a:p>
        </p:txBody>
      </p:sp>
      <p:pic>
        <p:nvPicPr>
          <p:cNvPr id="8194" name="Picture 2" descr="despot_djuradj_brankovic_topol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548680"/>
            <a:ext cx="2016224" cy="19469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7961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400" dirty="0">
                <a:solidFill>
                  <a:srgbClr val="C00000"/>
                </a:solidFill>
              </a:rPr>
              <a:t>1430</a:t>
            </a:r>
            <a:r>
              <a:rPr lang="sr-Cyrl-CS" sz="2400" dirty="0">
                <a:solidFill>
                  <a:schemeClr val="bg1">
                    <a:lumMod val="95000"/>
                  </a:schemeClr>
                </a:solidFill>
              </a:rPr>
              <a:t>.гради нову </a:t>
            </a:r>
            <a:r>
              <a:rPr lang="sr-Cyrl-CS" sz="2400" dirty="0"/>
              <a:t>престоницу</a:t>
            </a:r>
            <a:r>
              <a:rPr lang="sr-Cyrl-CS" sz="2400" dirty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sr-Cyrl-CS" sz="2400" b="1" dirty="0">
                <a:solidFill>
                  <a:srgbClr val="0066FF"/>
                </a:solidFill>
              </a:rPr>
              <a:t>Смедерево</a:t>
            </a:r>
            <a:r>
              <a:rPr lang="sr-Cyrl-C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sr-Cyrl-CS" sz="2400" b="1" dirty="0">
                <a:solidFill>
                  <a:schemeClr val="bg1">
                    <a:lumMod val="95000"/>
                  </a:schemeClr>
                </a:solidFill>
              </a:rPr>
              <a:t>по угледу на Цариград, јер Београд мора да врати Мађарима али задржава Мачву и </a:t>
            </a:r>
            <a:r>
              <a:rPr lang="sr-Cyrl-CS" sz="2400" b="1" dirty="0" smtClean="0">
                <a:solidFill>
                  <a:schemeClr val="bg1">
                    <a:lumMod val="95000"/>
                  </a:schemeClr>
                </a:solidFill>
              </a:rPr>
              <a:t>Голубац</a:t>
            </a:r>
          </a:p>
          <a:p>
            <a:endParaRPr lang="sr-Cyrl-CS" sz="2400" dirty="0" smtClean="0"/>
          </a:p>
          <a:p>
            <a:endParaRPr lang="sr-Cyrl-CS" sz="2400" dirty="0"/>
          </a:p>
          <a:p>
            <a:endParaRPr lang="sr-Cyrl-CS" sz="2400" dirty="0" smtClean="0"/>
          </a:p>
          <a:p>
            <a:endParaRPr lang="sr-Latn-CS" sz="2400" dirty="0"/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0"/>
            <a:ext cx="3347864" cy="2132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732240" y="2204864"/>
            <a:ext cx="144016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dirty="0" smtClean="0">
                <a:solidFill>
                  <a:schemeClr val="bg1"/>
                </a:solidFill>
              </a:rPr>
              <a:t>Смедерево </a:t>
            </a:r>
            <a:endParaRPr lang="sr-Latn-CS" sz="1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56792"/>
            <a:ext cx="65162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400" b="1" dirty="0">
                <a:solidFill>
                  <a:schemeClr val="bg1"/>
                </a:solidFill>
              </a:rPr>
              <a:t>Као престраже Смедереву гради тврђаве Борач у </a:t>
            </a:r>
            <a:r>
              <a:rPr lang="sr-Cyrl-CS" sz="2400" b="1" dirty="0" smtClean="0">
                <a:solidFill>
                  <a:schemeClr val="bg1"/>
                </a:solidFill>
              </a:rPr>
              <a:t>Гружи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sr-Cyrl-CS" sz="2400" dirty="0" smtClean="0"/>
              <a:t>: </a:t>
            </a:r>
          </a:p>
          <a:p>
            <a:endParaRPr lang="sr-Cyrl-CS" sz="2400" dirty="0"/>
          </a:p>
          <a:p>
            <a:endParaRPr lang="sr-Cyrl-CS" sz="2400" dirty="0" smtClean="0"/>
          </a:p>
          <a:p>
            <a:endParaRPr lang="sr-Cyrl-CS" sz="2400" dirty="0"/>
          </a:p>
          <a:p>
            <a:r>
              <a:rPr lang="sr-Cyrl-CS" sz="2400" b="1" smtClean="0"/>
              <a:t>и  </a:t>
            </a:r>
            <a:r>
              <a:rPr lang="sr-Cyrl-CS" sz="2400" b="1" smtClean="0">
                <a:solidFill>
                  <a:srgbClr val="FFFF00"/>
                </a:solidFill>
              </a:rPr>
              <a:t>Острвицу </a:t>
            </a:r>
            <a:r>
              <a:rPr lang="sr-Cyrl-CS" sz="2400" b="1" dirty="0" smtClean="0">
                <a:solidFill>
                  <a:schemeClr val="bg1"/>
                </a:solidFill>
              </a:rPr>
              <a:t>на врху истоимене вулканске</a:t>
            </a:r>
            <a:r>
              <a:rPr lang="sr-Latn-CS" sz="2400" b="1" dirty="0" smtClean="0">
                <a:solidFill>
                  <a:schemeClr val="bg1"/>
                </a:solidFill>
              </a:rPr>
              <a:t> </a:t>
            </a:r>
            <a:r>
              <a:rPr lang="sr-Cyrl-CS" sz="2400" b="1" dirty="0" smtClean="0">
                <a:solidFill>
                  <a:schemeClr val="bg1"/>
                </a:solidFill>
              </a:rPr>
              <a:t> купе  на </a:t>
            </a:r>
            <a:r>
              <a:rPr lang="sr-Cyrl-CS" sz="2400" b="1" dirty="0" smtClean="0"/>
              <a:t>Руднику:</a:t>
            </a:r>
          </a:p>
          <a:p>
            <a:endParaRPr lang="sr-Cyrl-CS" sz="2400" b="1" dirty="0" smtClean="0">
              <a:solidFill>
                <a:schemeClr val="bg1"/>
              </a:solidFill>
            </a:endParaRPr>
          </a:p>
          <a:p>
            <a:endParaRPr lang="sr-Latn-CS" sz="2400" dirty="0"/>
          </a:p>
        </p:txBody>
      </p:sp>
      <p:pic>
        <p:nvPicPr>
          <p:cNvPr id="6" name="Pictur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060848"/>
            <a:ext cx="3203848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Left Arrow 6"/>
          <p:cNvSpPr/>
          <p:nvPr/>
        </p:nvSpPr>
        <p:spPr>
          <a:xfrm>
            <a:off x="4716016" y="2636912"/>
            <a:ext cx="1944216" cy="576064"/>
          </a:xfrm>
          <a:prstGeom prst="leftArrow">
            <a:avLst>
              <a:gd name="adj1" fmla="val 4348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/>
              <a:t>Село Борач</a:t>
            </a:r>
            <a:endParaRPr lang="sr-Latn-CS" dirty="0"/>
          </a:p>
        </p:txBody>
      </p:sp>
      <p:pic>
        <p:nvPicPr>
          <p:cNvPr id="8" name="Pictur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852936"/>
            <a:ext cx="2987824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581128"/>
            <a:ext cx="2232248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Up Arrow Callout 10"/>
          <p:cNvSpPr/>
          <p:nvPr/>
        </p:nvSpPr>
        <p:spPr>
          <a:xfrm>
            <a:off x="7164288" y="4869160"/>
            <a:ext cx="1296144" cy="64807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/>
              <a:t>Голубац</a:t>
            </a:r>
            <a:endParaRPr lang="sr-Latn-CS" dirty="0"/>
          </a:p>
        </p:txBody>
      </p:sp>
      <p:sp>
        <p:nvSpPr>
          <p:cNvPr id="12" name="Rounded Rectangle 11"/>
          <p:cNvSpPr/>
          <p:nvPr/>
        </p:nvSpPr>
        <p:spPr>
          <a:xfrm>
            <a:off x="3563888" y="6453336"/>
            <a:ext cx="2376264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mtClean="0"/>
              <a:t>Тврђава Острвица</a:t>
            </a:r>
            <a:endParaRPr lang="sr-Latn-CS" dirty="0"/>
          </a:p>
        </p:txBody>
      </p:sp>
      <p:pic>
        <p:nvPicPr>
          <p:cNvPr id="1026" name="Picture 2" descr="C:\Users\User\Desktop\Слике за презентације\Rudni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221088"/>
            <a:ext cx="2736304" cy="2636912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 flipH="1">
            <a:off x="1115616" y="3717032"/>
            <a:ext cx="7200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l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04664"/>
            <a:ext cx="619268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Легенда</a:t>
            </a:r>
            <a:r>
              <a:rPr lang="sr-Cyrl-C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</a:t>
            </a:r>
            <a:r>
              <a:rPr lang="sr-Cyrl-C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Проклета Јерина</a:t>
            </a:r>
            <a:r>
              <a:rPr lang="sr-Cyrl-CS" sz="2400" dirty="0">
                <a:solidFill>
                  <a:srgbClr val="0066FF"/>
                </a:solidFill>
              </a:rPr>
              <a:t>”: </a:t>
            </a:r>
            <a:r>
              <a:rPr lang="sr-Cyrl-C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Сећање</a:t>
            </a:r>
            <a:r>
              <a:rPr lang="sr-Cyrl-CS" sz="2400" dirty="0">
                <a:solidFill>
                  <a:srgbClr val="FFFF00"/>
                </a:solidFill>
              </a:rPr>
              <a:t> </a:t>
            </a:r>
            <a:r>
              <a:rPr lang="sr-Cyrl-C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sr-Cyrl-C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изузетно</a:t>
            </a:r>
            <a:r>
              <a:rPr lang="sr-Cyrl-C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 напор и </a:t>
            </a:r>
            <a:r>
              <a:rPr lang="sr-Cyrl-C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страдање становништва приликом грађења </a:t>
            </a:r>
            <a:r>
              <a:rPr lang="sr-Cyrl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ових </a:t>
            </a:r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тврђава</a:t>
            </a:r>
            <a:r>
              <a:rPr lang="sr-Cyrl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2400" b="1" dirty="0" smtClean="0">
                <a:solidFill>
                  <a:schemeClr val="bg1"/>
                </a:solidFill>
              </a:rPr>
              <a:t>сачувано је  кроз легенду  о </a:t>
            </a:r>
            <a:r>
              <a:rPr lang="sr-Cyrl-CS" sz="2400" dirty="0">
                <a:solidFill>
                  <a:schemeClr val="bg1"/>
                </a:solidFill>
              </a:rPr>
              <a:t>,,Проклетој  Јерини”</a:t>
            </a:r>
            <a:r>
              <a:rPr lang="sr-Cyrl-CS" sz="2400" dirty="0">
                <a:solidFill>
                  <a:srgbClr val="0066FF"/>
                </a:solidFill>
              </a:rPr>
              <a:t>, </a:t>
            </a:r>
            <a:r>
              <a:rPr lang="sr-Cyrl-CS" sz="2400" dirty="0" smtClean="0">
                <a:solidFill>
                  <a:srgbClr val="0066FF"/>
                </a:solidFill>
              </a:rPr>
              <a:t>јер је народ мислио </a:t>
            </a:r>
          </a:p>
          <a:p>
            <a:r>
              <a:rPr lang="sr-Cyrl-CS" sz="2400" dirty="0" smtClean="0">
                <a:solidFill>
                  <a:srgbClr val="0066FF"/>
                </a:solidFill>
              </a:rPr>
              <a:t>да </a:t>
            </a:r>
            <a:r>
              <a:rPr lang="sr-Cyrl-CS" sz="2400" dirty="0">
                <a:solidFill>
                  <a:srgbClr val="0066FF"/>
                </a:solidFill>
              </a:rPr>
              <a:t>се деспотица Јерина иживљава </a:t>
            </a:r>
            <a:r>
              <a:rPr lang="sr-Cyrl-CS" sz="2400" dirty="0" smtClean="0">
                <a:solidFill>
                  <a:srgbClr val="0066FF"/>
                </a:solidFill>
              </a:rPr>
              <a:t>и </a:t>
            </a:r>
            <a:r>
              <a:rPr lang="sr-Cyrl-CS" sz="2400" dirty="0">
                <a:solidFill>
                  <a:srgbClr val="0066FF"/>
                </a:solidFill>
              </a:rPr>
              <a:t>да из хира хоће да копира Цариград  , </a:t>
            </a:r>
            <a:r>
              <a:rPr lang="sr-Cyrl-CS" sz="2400" dirty="0" smtClean="0">
                <a:solidFill>
                  <a:srgbClr val="0066FF"/>
                </a:solidFill>
              </a:rPr>
              <a:t>не схватаући да је то било неопходно за одбрану државе јер су радовима руководили њена браћа Тома и Георгије.</a:t>
            </a:r>
          </a:p>
          <a:p>
            <a:r>
              <a:rPr lang="sr-Cyrl-CS" sz="2400" dirty="0" smtClean="0">
                <a:solidFill>
                  <a:srgbClr val="0066FF"/>
                </a:solidFill>
              </a:rPr>
              <a:t>Сваку тврђаву на  неприступачном месту изградила Јерина  попут  КОЗНИКА</a:t>
            </a:r>
            <a:r>
              <a:rPr lang="sr-Latn-RS" sz="2400" dirty="0" smtClean="0">
                <a:solidFill>
                  <a:srgbClr val="0066FF"/>
                </a:solidFill>
              </a:rPr>
              <a:t>.</a:t>
            </a:r>
            <a:r>
              <a:rPr lang="sr-Cyrl-CS" sz="2400" dirty="0" smtClean="0"/>
              <a:t>Ко</a:t>
            </a:r>
            <a:r>
              <a:rPr lang="ru-RU" sz="2400" dirty="0" smtClean="0"/>
              <a:t>ји  се налази 10 километара северозападно од Бруса, на обронцима Копаоника</a:t>
            </a:r>
            <a:r>
              <a:rPr lang="sr-Latn-RS" sz="2400" dirty="0" smtClean="0"/>
              <a:t>,</a:t>
            </a:r>
            <a:r>
              <a:rPr lang="ru-RU" sz="2400" dirty="0" smtClean="0"/>
              <a:t> изнад реке Расине. </a:t>
            </a:r>
            <a:r>
              <a:rPr lang="sr-Cyrl-RS" sz="2400" dirty="0" smtClean="0"/>
              <a:t>Изградио </a:t>
            </a:r>
            <a:r>
              <a:rPr lang="ru-RU" sz="2400" dirty="0" smtClean="0"/>
              <a:t>Радич</a:t>
            </a:r>
            <a:r>
              <a:rPr lang="sr-Latn-RS" sz="2400" dirty="0" smtClean="0"/>
              <a:t> </a:t>
            </a:r>
            <a:r>
              <a:rPr lang="ru-RU" sz="2400" dirty="0" smtClean="0"/>
              <a:t>Поступовић, витез и велмож</a:t>
            </a:r>
            <a:r>
              <a:rPr lang="sr-Latn-RS" sz="2400" dirty="0" smtClean="0"/>
              <a:t>a</a:t>
            </a:r>
            <a:r>
              <a:rPr lang="ru-RU" sz="2400" dirty="0" smtClean="0"/>
              <a:t> Стефана Лазаревића</a:t>
            </a:r>
            <a:r>
              <a:rPr lang="sr-Latn-CS" sz="2400" dirty="0" smtClean="0"/>
              <a:t>.</a:t>
            </a:r>
            <a:r>
              <a:rPr lang="sr-Cyrl-CS" sz="2400" dirty="0" smtClean="0">
                <a:solidFill>
                  <a:srgbClr val="0066FF"/>
                </a:solidFill>
              </a:rPr>
              <a:t> </a:t>
            </a:r>
            <a:endParaRPr lang="sr-Latn-CS" sz="2400" dirty="0">
              <a:solidFill>
                <a:srgbClr val="0066FF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48680"/>
            <a:ext cx="305983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660232" y="63093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rgbClr val="0066FF"/>
                </a:solidFill>
              </a:rPr>
              <a:t>КОЗНИК</a:t>
            </a:r>
            <a:endParaRPr lang="en-US" dirty="0"/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816" y="4869160"/>
            <a:ext cx="295232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CS" dirty="0" smtClean="0"/>
          </a:p>
          <a:p>
            <a:endParaRPr lang="sr-Cyrl-CS" dirty="0" smtClean="0"/>
          </a:p>
          <a:p>
            <a:r>
              <a:rPr lang="sr-Cyrl-CS" dirty="0" smtClean="0"/>
              <a:t>  </a:t>
            </a:r>
          </a:p>
          <a:p>
            <a:pPr algn="ctr"/>
            <a:r>
              <a:rPr lang="sr-Cyrl-CS" sz="2000" dirty="0" smtClean="0">
                <a:solidFill>
                  <a:srgbClr val="FF99FF"/>
                </a:solidFill>
              </a:rPr>
              <a:t>  </a:t>
            </a:r>
            <a:r>
              <a:rPr lang="sr-Cyrl-CS" sz="2000" dirty="0" smtClean="0">
                <a:solidFill>
                  <a:srgbClr val="7030A0"/>
                </a:solidFill>
              </a:rPr>
              <a:t>Човек гвоздене воље </a:t>
            </a:r>
          </a:p>
          <a:p>
            <a:pPr algn="ctr"/>
            <a:r>
              <a:rPr lang="sr-Cyrl-CS" sz="2000" dirty="0" smtClean="0">
                <a:solidFill>
                  <a:srgbClr val="7030A0"/>
                </a:solidFill>
              </a:rPr>
              <a:t>    и челичних    живаца</a:t>
            </a:r>
            <a:endParaRPr lang="sr-Latn-CS" sz="20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980728"/>
            <a:ext cx="201622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51520" y="1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CS" sz="2800" dirty="0" smtClean="0">
                <a:solidFill>
                  <a:srgbClr val="C00000"/>
                </a:solidFill>
              </a:rPr>
              <a:t>ВЛАДАРСКИ  ЦИЉ</a:t>
            </a:r>
            <a:r>
              <a:rPr lang="sr-Latn-CS" sz="2800" dirty="0" smtClean="0">
                <a:solidFill>
                  <a:srgbClr val="C00000"/>
                </a:solidFill>
              </a:rPr>
              <a:t> </a:t>
            </a:r>
            <a:r>
              <a:rPr lang="x-none" sz="2800" dirty="0" smtClean="0">
                <a:solidFill>
                  <a:srgbClr val="C00000"/>
                </a:solidFill>
              </a:rPr>
              <a:t>деспота  Ђурђа</a:t>
            </a:r>
            <a:r>
              <a:rPr lang="sr-Cyrl-CS" sz="2800" dirty="0" smtClean="0">
                <a:solidFill>
                  <a:prstClr val="black"/>
                </a:solidFill>
              </a:rPr>
              <a:t>: </a:t>
            </a:r>
          </a:p>
          <a:p>
            <a:r>
              <a:rPr lang="sr-Cyrl-CS" sz="2800" dirty="0" smtClean="0">
                <a:solidFill>
                  <a:schemeClr val="accent1"/>
                </a:solidFill>
              </a:rPr>
              <a:t>ОДБРАНА и ОБНОВА Српске деспотовине</a:t>
            </a:r>
            <a:endParaRPr lang="sr-Latn-CS" sz="2800" dirty="0" smtClean="0">
              <a:solidFill>
                <a:schemeClr val="accent1"/>
              </a:solidFill>
            </a:endParaRPr>
          </a:p>
          <a:p>
            <a:pPr lvl="0"/>
            <a:endParaRPr lang="sr-Cyrl-CS" sz="2800" dirty="0" smtClean="0">
              <a:solidFill>
                <a:prstClr val="black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784829"/>
            <a:ext cx="320384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Политика Двоструког вазалства </a:t>
            </a:r>
            <a:r>
              <a:rPr kumimoji="0" lang="sr-Cyrl-CS" sz="2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ефикасна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 првог сукоба  између Турака и Мађара 1438 на Косову, Ђурђева неутралност  се изроди</a:t>
            </a:r>
            <a:r>
              <a:rPr kumimoji="0" lang="sr-Cyrl-C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у 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дуго прижељкивани повод његовом зету султану Мурату 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да нареди поход на Србију који се завршио после двомесечне  опсаде падом Смедерева 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1439= ПРВИ ПАД ДЕСПОТОВИНЕ</a:t>
            </a:r>
            <a:endParaRPr kumimoji="0" lang="sr-Cyrl-C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1196752"/>
            <a:ext cx="2987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 smtClean="0">
                <a:solidFill>
                  <a:schemeClr val="bg1"/>
                </a:solidFill>
              </a:rPr>
              <a:t>Турци су том приликом заробили Ђурђеве шураке који су командовали одбраном града и средњег сина Гргура док је </a:t>
            </a:r>
            <a:r>
              <a:rPr lang="sr-Cyrl-CS" sz="2400" dirty="0" smtClean="0">
                <a:solidFill>
                  <a:srgbClr val="0066FF"/>
                </a:solidFill>
              </a:rPr>
              <a:t>Ђурђе са Јерином и Лазаром отишао у мађарску да тражи помоћ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sr-Cyrl-CS" sz="2400" dirty="0" smtClean="0">
                <a:solidFill>
                  <a:srgbClr val="0070C0"/>
                </a:solidFill>
              </a:rPr>
              <a:t>да истера Турке</a:t>
            </a:r>
            <a:r>
              <a:rPr lang="sr-Cyrl-CS" sz="2400" dirty="0" smtClean="0">
                <a:solidFill>
                  <a:schemeClr val="bg1"/>
                </a:solidFill>
              </a:rPr>
              <a:t> и обнови деспотовину.</a:t>
            </a:r>
            <a:endParaRPr lang="sr-Latn-CS" sz="2400" dirty="0" smtClean="0">
              <a:solidFill>
                <a:schemeClr val="bg1"/>
              </a:solidFill>
            </a:endParaRPr>
          </a:p>
          <a:p>
            <a:endParaRPr lang="sr-Latn-CS" sz="2400" dirty="0"/>
          </a:p>
        </p:txBody>
      </p:sp>
    </p:spTree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941168"/>
            <a:ext cx="2088232" cy="1916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700808"/>
            <a:ext cx="305983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8820472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r-Cyrl-CS" sz="2400" b="1" dirty="0" smtClean="0">
                <a:solidFill>
                  <a:schemeClr val="bg1"/>
                </a:solidFill>
              </a:rPr>
              <a:t>1440-</a:t>
            </a:r>
            <a:r>
              <a:rPr lang="sr-Cyrl-CS" sz="2400" b="1" dirty="0" smtClean="0"/>
              <a:t> </a:t>
            </a:r>
            <a:r>
              <a:rPr lang="sr-Cyrl-CS" sz="2000" b="1" dirty="0" smtClean="0">
                <a:solidFill>
                  <a:schemeClr val="bg1"/>
                </a:solidFill>
              </a:rPr>
              <a:t>неуспели Ђурђев  покушај истеривања Турака из Србије из Зете, Турци на Ускрс ослепљују његове синове Гргура и Стефана , Мађари условљавају помоћ преласком на католичанство али ништа није могло сломити гвоздену вољу старог деспота </a:t>
            </a:r>
            <a:r>
              <a:rPr lang="sr-Cyrl-CS" sz="2400" b="1" dirty="0" smtClean="0">
                <a:solidFill>
                  <a:schemeClr val="bg1"/>
                </a:solidFill>
              </a:rPr>
              <a:t>:,,Нећу да ме историја запамти као излапелог старца”</a:t>
            </a:r>
            <a:endParaRPr lang="sr-Latn-CS" sz="2400" b="1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700809"/>
            <a:ext cx="6156176" cy="529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1443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sr-Cyrl-C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деспот  уз помоћ мађарског краља предводи крсташки поход у који се </a:t>
            </a:r>
            <a:r>
              <a:rPr kumimoji="0" lang="sr-Cyrl-CS" sz="25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завршио </a:t>
            </a:r>
            <a:r>
              <a:rPr lang="sr-Cyrl-CS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1444 .   </a:t>
            </a:r>
            <a:r>
              <a:rPr kumimoji="0" lang="sr-Cyrl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ОБНОВОМ    СРПСКЕ ДЕСПОТОВИНЕ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sr-Cyrl-C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 24 града Северне Србије</a:t>
            </a:r>
            <a:r>
              <a:rPr kumimoji="0" lang="sr-Cyrl-CS" sz="25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C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уговором у Сегедину са султаном о обнови вазалности  који ће Турци поштовати до </a:t>
            </a:r>
            <a:r>
              <a:rPr kumimoji="0" lang="sr-Cyrl-C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1455</a:t>
            </a:r>
            <a:r>
              <a:rPr kumimoji="0" lang="sr-Cyrl-CS" sz="25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sr-Cyrl-C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када</a:t>
            </a:r>
            <a:r>
              <a:rPr kumimoji="0" lang="sr-Cyrl-CS" sz="25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C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заузимају </a:t>
            </a:r>
            <a:r>
              <a:rPr kumimoji="0" lang="sr-Cyrl-C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Ново </a:t>
            </a:r>
            <a:r>
              <a:rPr kumimoji="0" lang="sr-Cyrl-C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Брдо </a:t>
            </a:r>
            <a:r>
              <a:rPr kumimoji="0" lang="sr-Cyrl-C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C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 </a:t>
            </a:r>
            <a:r>
              <a:rPr kumimoji="0" lang="sr-Cyrl-C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би се докопали деспотовог блага и извора моћи!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sr-Cyrl-C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1456</a:t>
            </a:r>
            <a:r>
              <a:rPr kumimoji="0" lang="sr-Cyrl-CS" sz="25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.Турци </a:t>
            </a:r>
            <a:r>
              <a:rPr kumimoji="0" lang="sr-Cyrl-CS" sz="25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опседају Београд </a:t>
            </a:r>
            <a:r>
              <a:rPr kumimoji="0" lang="sr-Cyrl-CS" sz="25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sr-Cyrl-CS" sz="25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спашава </a:t>
            </a:r>
            <a:r>
              <a:rPr kumimoji="0" lang="sr-Cyrl-CS" sz="2500" b="1" i="0" u="none" strike="noStrike" cap="none" normalizeH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,,црна смрт,</a:t>
            </a:r>
            <a:r>
              <a:rPr lang="sr-Cyrl-RS" sz="2500" b="1" dirty="0" smtClean="0">
                <a:solidFill>
                  <a:srgbClr val="0066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,(куга)</a:t>
            </a:r>
            <a:r>
              <a:rPr kumimoji="0" lang="sr-Cyrl-CS" sz="25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али </a:t>
            </a:r>
            <a:r>
              <a:rPr kumimoji="0" lang="sr-Cyrl-CS" sz="25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умир</a:t>
            </a:r>
            <a:r>
              <a:rPr kumimoji="0" lang="sr-Cyrl-CS" sz="25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sr-Cyrl-CS" sz="25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наш стари  </a:t>
            </a:r>
            <a:r>
              <a:rPr kumimoji="0" lang="sr-Cyrl-CS" sz="25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деспот Ђурђе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 </a:t>
            </a:r>
            <a:r>
              <a:rPr kumimoji="0" lang="sr-Cyrl-CS" sz="20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наслеђује</a:t>
            </a:r>
            <a:r>
              <a:rPr kumimoji="0" lang="sr-Cyrl-CS" sz="2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CS" sz="20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 најмлађи и болешљиви </a:t>
            </a:r>
            <a:r>
              <a:rPr kumimoji="0" lang="sr-Cyrl-CS" sz="2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син </a:t>
            </a:r>
            <a:r>
              <a:rPr kumimoji="0" lang="sr-Cyrl-CS" sz="20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Лазар</a:t>
            </a:r>
            <a:r>
              <a:rPr kumimoji="0" lang="sr-Cyrl-CS" sz="20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68344" y="4293096"/>
            <a:ext cx="115212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400" dirty="0" smtClean="0"/>
              <a:t>Смедерево</a:t>
            </a:r>
            <a:endParaRPr lang="sr-Latn-CS" sz="1400" dirty="0"/>
          </a:p>
        </p:txBody>
      </p:sp>
      <p:sp>
        <p:nvSpPr>
          <p:cNvPr id="9" name="Chevron 8"/>
          <p:cNvSpPr/>
          <p:nvPr/>
        </p:nvSpPr>
        <p:spPr>
          <a:xfrm flipV="1">
            <a:off x="5652120" y="6165304"/>
            <a:ext cx="864096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trips dir="ld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rbian despotate 1455 14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136904" cy="5411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950" y="1340768"/>
            <a:ext cx="5372100" cy="353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51720" y="5357826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Остаци тврђаве Ново брдо-највеће рударско насеље на Балкану </a:t>
            </a:r>
            <a:r>
              <a:rPr lang="sr-Latn-C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рудник сребра и злата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827584" y="2420888"/>
            <a:ext cx="7632848" cy="1800200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isometricOffAxis1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400" dirty="0" smtClean="0"/>
              <a:t>Аутор : Душица Максимовић</a:t>
            </a:r>
            <a:endParaRPr lang="sr-Latn-CS" sz="4400" dirty="0"/>
          </a:p>
        </p:txBody>
      </p:sp>
    </p:spTree>
  </p:cSld>
  <p:clrMapOvr>
    <a:masterClrMapping/>
  </p:clrMapOvr>
  <p:transition spd="slow"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407</TotalTime>
  <Words>483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osdudovica3</dc:creator>
  <cp:lastModifiedBy>User</cp:lastModifiedBy>
  <cp:revision>80</cp:revision>
  <dcterms:created xsi:type="dcterms:W3CDTF">2011-04-19T19:27:43Z</dcterms:created>
  <dcterms:modified xsi:type="dcterms:W3CDTF">2016-04-17T14:22:14Z</dcterms:modified>
</cp:coreProperties>
</file>